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4" r:id="rId4"/>
  </p:sldMasterIdLst>
  <p:notesMasterIdLst>
    <p:notesMasterId r:id="rId6"/>
  </p:notesMasterIdLst>
  <p:handoutMasterIdLst>
    <p:handoutMasterId r:id="rId7"/>
  </p:handoutMasterIdLst>
  <p:sldIdLst>
    <p:sldId id="809" r:id="rId5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00"/>
    <a:srgbClr val="0080A7"/>
    <a:srgbClr val="D21E00"/>
    <a:srgbClr val="396EC5"/>
    <a:srgbClr val="0C4E9B"/>
    <a:srgbClr val="F0047F"/>
    <a:srgbClr val="C2000B"/>
    <a:srgbClr val="042251"/>
    <a:srgbClr val="868686"/>
    <a:srgbClr val="4E2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6412" autoAdjust="0"/>
  </p:normalViewPr>
  <p:slideViewPr>
    <p:cSldViewPr snapToGrid="0">
      <p:cViewPr varScale="1">
        <p:scale>
          <a:sx n="66" d="100"/>
          <a:sy n="66" d="100"/>
        </p:scale>
        <p:origin x="84" y="118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610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791" y="8610575"/>
            <a:ext cx="1209933" cy="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8/3/2017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33" y="240101"/>
            <a:ext cx="1209933" cy="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33639" y="2349988"/>
            <a:ext cx="8972550" cy="3693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2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33639" y="917182"/>
            <a:ext cx="8972550" cy="141968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200"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10" name="Rectangle 9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41" y="5296846"/>
            <a:ext cx="1733433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41" y="649796"/>
            <a:ext cx="9976104" cy="590931"/>
          </a:xfrm>
        </p:spPr>
        <p:txBody>
          <a:bodyPr/>
          <a:lstStyle>
            <a:lvl1pPr algn="l">
              <a:defRPr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40" y="2103035"/>
            <a:ext cx="9948672" cy="3718925"/>
          </a:xfrm>
        </p:spPr>
        <p:txBody>
          <a:bodyPr/>
          <a:lstStyle>
            <a:lvl1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41" y="1188030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16" name="Rectangle 15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53464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377739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5" name="Rectangle 4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60020" y="2165063"/>
            <a:ext cx="10812780" cy="31813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408" y="3026024"/>
            <a:ext cx="8805227" cy="62476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800">
                <a:solidFill>
                  <a:schemeClr val="tx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tx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tx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85408" y="4039406"/>
            <a:ext cx="8805227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9303" y="1274332"/>
            <a:ext cx="1603324" cy="1475018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19900" b="0" kern="0" cap="none" spc="0" dirty="0">
                <a:ln w="0"/>
                <a:gradFill>
                  <a:gsLst>
                    <a:gs pos="0">
                      <a:schemeClr val="tx2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19900" b="0" cap="none" spc="0" dirty="0">
              <a:ln w="0"/>
              <a:gradFill>
                <a:gsLst>
                  <a:gs pos="0">
                    <a:schemeClr val="tx2"/>
                  </a:gs>
                  <a:gs pos="99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10800000">
            <a:off x="9303106" y="4972804"/>
            <a:ext cx="1603324" cy="1264024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19900" b="0" kern="0" cap="none" spc="0" dirty="0">
                <a:ln w="0"/>
                <a:gradFill>
                  <a:gsLst>
                    <a:gs pos="0">
                      <a:schemeClr val="tx2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19900" b="0" cap="none" spc="0" dirty="0">
              <a:ln w="0"/>
              <a:gradFill>
                <a:gsLst>
                  <a:gs pos="0">
                    <a:schemeClr val="tx2"/>
                  </a:gs>
                  <a:gs pos="99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91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6791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91" y="661226"/>
            <a:ext cx="9976104" cy="5909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1036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7392" y="210523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26" name="Rectangle 25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9" y="5776357"/>
            <a:ext cx="899246" cy="2369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394351" y="5851701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1" r:id="rId1"/>
    <p:sldLayoutId id="2147483896" r:id="rId2"/>
    <p:sldLayoutId id="2147483954" r:id="rId3"/>
    <p:sldLayoutId id="2147483917" r:id="rId4"/>
    <p:sldLayoutId id="2147483969" r:id="rId5"/>
    <p:sldLayoutId id="214748391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cc.gnu.org/wiki/OpenACC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s://www.openacc.org/events" TargetMode="External"/><Relationship Id="rId12" Type="http://schemas.openxmlformats.org/officeDocument/2006/relationships/hyperlink" Target="https://www.pgroup.com/products/community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acc.org/success-stories" TargetMode="External"/><Relationship Id="rId11" Type="http://schemas.openxmlformats.org/officeDocument/2006/relationships/hyperlink" Target="https://www.openacc.org/tools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hyperlink" Target="https://www.openacc.org/resources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502CF6A8-2841-4444-8146-1B180405FAA1}"/>
              </a:ext>
            </a:extLst>
          </p:cNvPr>
          <p:cNvSpPr/>
          <p:nvPr/>
        </p:nvSpPr>
        <p:spPr>
          <a:xfrm>
            <a:off x="1770748" y="2371494"/>
            <a:ext cx="1966827" cy="27541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250" y="2170463"/>
            <a:ext cx="2861037" cy="143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73" t="494" r="-273" b="48949"/>
          <a:stretch/>
        </p:blipFill>
        <p:spPr>
          <a:xfrm>
            <a:off x="7574039" y="2160205"/>
            <a:ext cx="2861036" cy="1443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1503" y="1672978"/>
            <a:ext cx="2908090" cy="51653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Resources</a:t>
            </a:r>
            <a:r>
              <a:rPr lang="en-US" sz="1600" dirty="0"/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hlinkClick r:id="rId4"/>
              </a:rPr>
              <a:t>https://www.openacc.org/resources</a:t>
            </a:r>
            <a:endParaRPr lang="en-US" sz="12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70385-2D00-4EB4-B87B-087496198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8914"/>
          <a:stretch/>
        </p:blipFill>
        <p:spPr>
          <a:xfrm>
            <a:off x="4402472" y="4238221"/>
            <a:ext cx="2861037" cy="143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3C4650-5352-4599-B736-35E5BF2A68E9}"/>
              </a:ext>
            </a:extLst>
          </p:cNvPr>
          <p:cNvSpPr txBox="1">
            <a:spLocks/>
          </p:cNvSpPr>
          <p:nvPr/>
        </p:nvSpPr>
        <p:spPr bwMode="auto">
          <a:xfrm>
            <a:off x="7519779" y="1655462"/>
            <a:ext cx="2984772" cy="311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600" b="1" kern="0" dirty="0"/>
              <a:t>Success Stories</a:t>
            </a:r>
            <a:r>
              <a:rPr lang="en-US" sz="1200" b="1" kern="0" dirty="0"/>
              <a:t> </a:t>
            </a:r>
            <a:r>
              <a:rPr lang="en-US" sz="1200" kern="0" dirty="0">
                <a:solidFill>
                  <a:schemeClr val="tx1"/>
                </a:solidFill>
                <a:hlinkClick r:id="rId6"/>
              </a:rPr>
              <a:t>https://www.openacc.org/success-stories</a:t>
            </a:r>
            <a:endParaRPr lang="en-US" sz="1200" kern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57CE45-D9EB-4C00-A648-92B3EA1A0CB6}"/>
              </a:ext>
            </a:extLst>
          </p:cNvPr>
          <p:cNvSpPr txBox="1">
            <a:spLocks/>
          </p:cNvSpPr>
          <p:nvPr/>
        </p:nvSpPr>
        <p:spPr bwMode="auto">
          <a:xfrm>
            <a:off x="7519779" y="3756013"/>
            <a:ext cx="2861037" cy="44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600" b="1" kern="0" dirty="0"/>
              <a:t>Events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200" kern="0" dirty="0">
                <a:hlinkClick r:id="rId7"/>
              </a:rPr>
              <a:t>https://www.openacc.org/events</a:t>
            </a:r>
            <a:r>
              <a:rPr lang="en-US" sz="1200" kern="0" dirty="0"/>
              <a:t> 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A3F0A9-E37A-4E15-952A-5A6EC29F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1" y="649796"/>
            <a:ext cx="9976104" cy="590931"/>
          </a:xfrm>
        </p:spPr>
        <p:txBody>
          <a:bodyPr/>
          <a:lstStyle/>
          <a:p>
            <a:pPr algn="ctr"/>
            <a:r>
              <a:rPr lang="en-US" dirty="0"/>
              <a:t>OPENACC Resources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7845C9-6EFB-40CD-BEE4-4A113C70DBC9}"/>
              </a:ext>
            </a:extLst>
          </p:cNvPr>
          <p:cNvSpPr/>
          <p:nvPr/>
        </p:nvSpPr>
        <p:spPr>
          <a:xfrm>
            <a:off x="193424" y="1231258"/>
            <a:ext cx="10779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Guides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Talks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Tutorials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Videos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Books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Spec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Code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Samples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Teaching Materials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Events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Success Stories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Courses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Slack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Stack Overflow</a:t>
            </a:r>
          </a:p>
        </p:txBody>
      </p:sp>
      <p:pic>
        <p:nvPicPr>
          <p:cNvPr id="1028" name="Picture 4" descr="GCC">
            <a:hlinkClick r:id="rId8"/>
            <a:extLst>
              <a:ext uri="{FF2B5EF4-FFF2-40B4-BE49-F238E27FC236}">
                <a16:creationId xmlns:a16="http://schemas.microsoft.com/office/drawing/2014/main" id="{51186137-8338-49F1-9051-2EE1E7D9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31" y="3976473"/>
            <a:ext cx="818967" cy="82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17AF6F2-DE98-48C5-9F7F-34F710FDD6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989"/>
          <a:stretch/>
        </p:blipFill>
        <p:spPr>
          <a:xfrm>
            <a:off x="7574038" y="4238221"/>
            <a:ext cx="2861037" cy="143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49681552-B428-4B5B-B5AA-388AFDCF4651}"/>
              </a:ext>
            </a:extLst>
          </p:cNvPr>
          <p:cNvSpPr txBox="1">
            <a:spLocks/>
          </p:cNvSpPr>
          <p:nvPr/>
        </p:nvSpPr>
        <p:spPr bwMode="auto">
          <a:xfrm>
            <a:off x="4419249" y="3725716"/>
            <a:ext cx="2861037" cy="44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600" b="1" kern="0" dirty="0"/>
              <a:t>Compilers and Tools </a:t>
            </a:r>
            <a:r>
              <a:rPr lang="en-US" sz="1200" kern="0" dirty="0">
                <a:hlinkClick r:id="rId11"/>
              </a:rPr>
              <a:t>https://www.openacc.org/tools</a:t>
            </a:r>
            <a:r>
              <a:rPr lang="en-US" sz="1200" kern="0" dirty="0"/>
              <a:t> 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9336D4D-54CC-4033-A510-8863023E36C5}"/>
              </a:ext>
            </a:extLst>
          </p:cNvPr>
          <p:cNvSpPr txBox="1">
            <a:spLocks/>
          </p:cNvSpPr>
          <p:nvPr/>
        </p:nvSpPr>
        <p:spPr bwMode="auto">
          <a:xfrm>
            <a:off x="847706" y="2507348"/>
            <a:ext cx="2908090" cy="90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800" b="1" kern="0" dirty="0">
                <a:solidFill>
                  <a:schemeClr val="tx2"/>
                </a:solidFill>
              </a:rPr>
              <a:t>FREE 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800" b="1" kern="0" dirty="0">
                <a:solidFill>
                  <a:schemeClr val="tx2"/>
                </a:solidFill>
              </a:rPr>
              <a:t>Compilers</a:t>
            </a:r>
            <a:endParaRPr lang="en-US" kern="0" dirty="0">
              <a:solidFill>
                <a:schemeClr val="tx2"/>
              </a:solidFill>
            </a:endParaRPr>
          </a:p>
          <a:p>
            <a:pPr algn="ctr" defTabSz="914400"/>
            <a:endParaRPr lang="en-US" sz="1400" kern="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82B055-899C-43AB-BC20-6E78BE60B8E1}"/>
              </a:ext>
            </a:extLst>
          </p:cNvPr>
          <p:cNvSpPr/>
          <p:nvPr/>
        </p:nvSpPr>
        <p:spPr>
          <a:xfrm>
            <a:off x="961470" y="2160205"/>
            <a:ext cx="2680562" cy="351096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image001">
            <a:hlinkClick r:id="rId12"/>
            <a:extLst>
              <a:ext uri="{FF2B5EF4-FFF2-40B4-BE49-F238E27FC236}">
                <a16:creationId xmlns:a16="http://schemas.microsoft.com/office/drawing/2014/main" id="{31A6CC86-7E60-4D06-8651-B802233DA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18" y="4058795"/>
            <a:ext cx="970040" cy="74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67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0C4E9B"/>
      </a:lt2>
      <a:accent1>
        <a:srgbClr val="042251"/>
      </a:accent1>
      <a:accent2>
        <a:srgbClr val="0C4E9B"/>
      </a:accent2>
      <a:accent3>
        <a:srgbClr val="0080A7"/>
      </a:accent3>
      <a:accent4>
        <a:srgbClr val="FF5400"/>
      </a:accent4>
      <a:accent5>
        <a:srgbClr val="C2000B"/>
      </a:accent5>
      <a:accent6>
        <a:srgbClr val="F0047F"/>
      </a:accent6>
      <a:hlink>
        <a:srgbClr val="0C4E9B"/>
      </a:hlink>
      <a:folHlink>
        <a:srgbClr val="868686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95878</TotalTime>
  <Words>76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ＭＳ Ｐゴシック</vt:lpstr>
      <vt:lpstr>ＭＳ Ｐゴシック</vt:lpstr>
      <vt:lpstr>Arial</vt:lpstr>
      <vt:lpstr>Century Gothic</vt:lpstr>
      <vt:lpstr>Trebuchet MS</vt:lpstr>
      <vt:lpstr>Wingdings</vt:lpstr>
      <vt:lpstr>Title &amp; Bullet</vt:lpstr>
      <vt:lpstr>OPENACC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Julia Levites</cp:lastModifiedBy>
  <cp:revision>3876</cp:revision>
  <cp:lastPrinted>2017-06-15T17:05:06Z</cp:lastPrinted>
  <dcterms:created xsi:type="dcterms:W3CDTF">2008-01-24T03:11:41Z</dcterms:created>
  <dcterms:modified xsi:type="dcterms:W3CDTF">2017-08-03T22:44:58Z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